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7"/>
  </p:notes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330" r:id="rId15"/>
    <p:sldId id="327" r:id="rId16"/>
    <p:sldId id="319" r:id="rId17"/>
    <p:sldId id="289" r:id="rId18"/>
    <p:sldId id="286" r:id="rId19"/>
    <p:sldId id="320" r:id="rId20"/>
    <p:sldId id="287" r:id="rId21"/>
    <p:sldId id="288" r:id="rId22"/>
    <p:sldId id="333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57" r:id="rId32"/>
    <p:sldId id="258" r:id="rId33"/>
    <p:sldId id="259" r:id="rId34"/>
    <p:sldId id="260" r:id="rId35"/>
    <p:sldId id="261" r:id="rId36"/>
    <p:sldId id="265" r:id="rId37"/>
    <p:sldId id="264" r:id="rId38"/>
    <p:sldId id="262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2" r:id="rId59"/>
    <p:sldId id="311" r:id="rId60"/>
    <p:sldId id="313" r:id="rId61"/>
    <p:sldId id="323" r:id="rId62"/>
    <p:sldId id="324" r:id="rId63"/>
    <p:sldId id="314" r:id="rId64"/>
    <p:sldId id="315" r:id="rId65"/>
    <p:sldId id="316" r:id="rId66"/>
    <p:sldId id="317" r:id="rId67"/>
    <p:sldId id="318" r:id="rId68"/>
    <p:sldId id="325" r:id="rId69"/>
    <p:sldId id="326" r:id="rId70"/>
    <p:sldId id="329" r:id="rId71"/>
    <p:sldId id="332" r:id="rId72"/>
    <p:sldId id="321" r:id="rId73"/>
    <p:sldId id="322" r:id="rId74"/>
    <p:sldId id="328" r:id="rId75"/>
    <p:sldId id="331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6291"/>
  </p:normalViewPr>
  <p:slideViewPr>
    <p:cSldViewPr snapToGrid="0" snapToObjects="1">
      <p:cViewPr>
        <p:scale>
          <a:sx n="110" d="100"/>
          <a:sy n="110" d="100"/>
        </p:scale>
        <p:origin x="48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200" baseline="0">
                <a:solidFill>
                  <a:srgbClr val="FF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.png"/><Relationship Id="rId7" Type="http://schemas.openxmlformats.org/officeDocument/2006/relationships/image" Target="../media/image101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4.png"/><Relationship Id="rId10" Type="http://schemas.openxmlformats.org/officeDocument/2006/relationships/image" Target="../media/image97.png"/><Relationship Id="rId4" Type="http://schemas.openxmlformats.org/officeDocument/2006/relationships/image" Target="../media/image80.png"/><Relationship Id="rId9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0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62.png"/><Relationship Id="rId7" Type="http://schemas.openxmlformats.org/officeDocument/2006/relationships/image" Target="../media/image1550.png"/><Relationship Id="rId12" Type="http://schemas.openxmlformats.org/officeDocument/2006/relationships/image" Target="../media/image16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63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19.png"/><Relationship Id="rId4" Type="http://schemas.openxmlformats.org/officeDocument/2006/relationships/image" Target="../media/image1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AEA03-9910-104D-9733-29FDA70A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28889-5B11-FF4A-BA1B-A86A8410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4E976-992B-2C43-8E2F-E161FE73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32FA-A567-104F-B684-C7D37FE9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DAB85-6BB9-6747-BA6A-ED486582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traceurs (galaxies, Ly</a:t>
                </a:r>
                <a:r>
                  <a:rPr lang="fr-FR" sz="2400" dirty="0">
                    <a:sym typeface="Wingdings" pitchFamily="2" charset="2"/>
                  </a:rPr>
                  <a:t>⍺</a:t>
                </a:r>
                <a:r>
                  <a:rPr lang="fr-FR" sz="2200" dirty="0">
                    <a:sym typeface="Wingdings" pitchFamily="2" charset="2"/>
                  </a:rPr>
                  <a:t>,…)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blipFill>
                <a:blip r:embed="rId4"/>
                <a:stretch>
                  <a:fillRect l="-1549" t="-1007" r="-442" b="-26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302511" y="5293898"/>
                <a:ext cx="6096000" cy="4702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11" y="5293898"/>
                <a:ext cx="6096000" cy="470257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blipFill>
                <a:blip r:embed="rId7"/>
                <a:stretch>
                  <a:fillRect l="-258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5" y="2153472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1069289" y="5337241"/>
            <a:ext cx="771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3597893" y="6092456"/>
            <a:ext cx="5500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Analyses RSD : tests des théories de gravité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7BD4C-C914-9D44-A60B-556CFCAF0D34}"/>
              </a:ext>
            </a:extLst>
          </p:cNvPr>
          <p:cNvSpPr txBox="1"/>
          <p:nvPr/>
        </p:nvSpPr>
        <p:spPr>
          <a:xfrm>
            <a:off x="8654902" y="3753293"/>
            <a:ext cx="313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rajouter </a:t>
            </a:r>
            <a:r>
              <a:rPr lang="fr-FR" dirty="0" err="1"/>
              <a:t>spare</a:t>
            </a:r>
            <a:r>
              <a:rPr lang="fr-FR" dirty="0"/>
              <a:t> avec </a:t>
            </a:r>
            <a:r>
              <a:rPr lang="fr-FR" dirty="0" err="1"/>
              <a:t>finger</a:t>
            </a:r>
            <a:r>
              <a:rPr lang="fr-FR" dirty="0"/>
              <a:t> of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eventuellement</a:t>
            </a:r>
            <a:r>
              <a:rPr lang="fr-FR" dirty="0"/>
              <a:t> expliquer les analyses </a:t>
            </a:r>
            <a:r>
              <a:rPr lang="fr-FR" dirty="0" err="1"/>
              <a:t>rsd</a:t>
            </a:r>
            <a:r>
              <a:rPr lang="fr-FR" dirty="0"/>
              <a:t> avec le </a:t>
            </a:r>
            <a:r>
              <a:rPr lang="fr-FR" dirty="0" err="1"/>
              <a:t>lya</a:t>
            </a:r>
            <a:r>
              <a:rPr lang="fr-F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5915246" y="147872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7415578" y="1513501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6244825" y="1824875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7249912" y="1882833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3064132" y="4380797"/>
                <a:ext cx="2650919" cy="620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32" y="4380797"/>
                <a:ext cx="2650919" cy="620106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492866" y="4986904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299521" y="431110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723014" y="4777276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2928048" y="437788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2906328" y="4856684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3868057" y="4877437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4762855" y="4808006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7704073" y="489316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6C7D5-E6B6-D340-B138-4A768DC91C33}"/>
              </a:ext>
            </a:extLst>
          </p:cNvPr>
          <p:cNvSpPr txBox="1"/>
          <p:nvPr/>
        </p:nvSpPr>
        <p:spPr>
          <a:xfrm>
            <a:off x="9347215" y="4527074"/>
            <a:ext cx="256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Contaminants :</a:t>
            </a:r>
          </a:p>
          <a:p>
            <a:r>
              <a:rPr lang="fr-FR" sz="2000" dirty="0"/>
              <a:t>- métaux</a:t>
            </a:r>
          </a:p>
          <a:p>
            <a:r>
              <a:rPr lang="fr-FR" sz="2000" dirty="0"/>
              <a:t>- HCD (High 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Density</a:t>
            </a:r>
            <a:r>
              <a:rPr lang="fr-FR" sz="2000" dirty="0"/>
              <a:t> </a:t>
            </a:r>
            <a:r>
              <a:rPr lang="fr-FR" sz="2000" dirty="0" err="1"/>
              <a:t>systems</a:t>
            </a:r>
            <a:r>
              <a:rPr lang="fr-FR" sz="2000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89829-5D79-5542-AA41-17E87C245A5B}"/>
              </a:ext>
            </a:extLst>
          </p:cNvPr>
          <p:cNvSpPr txBox="1"/>
          <p:nvPr/>
        </p:nvSpPr>
        <p:spPr>
          <a:xfrm>
            <a:off x="4816549" y="350874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retirer forêt </a:t>
            </a:r>
            <a:r>
              <a:rPr lang="fr-FR" dirty="0" err="1"/>
              <a:t>Lyb</a:t>
            </a:r>
            <a:r>
              <a:rPr lang="fr-FR" dirty="0"/>
              <a:t>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3632-373A-264C-BCF5-DF04CE51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147B6-6805-844E-9364-32E95CCE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00303-171B-E040-BD26-D1387817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524871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 (check le nombre)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2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2E9DC05-56B3-F240-9426-371D3394F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157" y="139241"/>
            <a:ext cx="4235852" cy="3630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7DA45F-CF9C-524C-8D61-FDCDD6E076BE}"/>
              </a:ext>
            </a:extLst>
          </p:cNvPr>
          <p:cNvSpPr txBox="1"/>
          <p:nvPr/>
        </p:nvSpPr>
        <p:spPr>
          <a:xfrm>
            <a:off x="6791266" y="128541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#QSO/deg</a:t>
            </a:r>
            <a:r>
              <a:rPr lang="fr-FR" sz="1400" baseline="30000" dirty="0"/>
              <a:t>2</a:t>
            </a:r>
            <a:endParaRPr lang="fr-F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6826B8-9722-3448-964A-1C563A17EE7E}"/>
              </a:ext>
            </a:extLst>
          </p:cNvPr>
          <p:cNvSpPr txBox="1"/>
          <p:nvPr/>
        </p:nvSpPr>
        <p:spPr>
          <a:xfrm>
            <a:off x="8638892" y="24802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BB1A24-6532-1844-9E65-97814AA5BE62}"/>
              </a:ext>
            </a:extLst>
          </p:cNvPr>
          <p:cNvSpPr txBox="1"/>
          <p:nvPr/>
        </p:nvSpPr>
        <p:spPr>
          <a:xfrm>
            <a:off x="9665751" y="102747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AD2EC2-A72E-9544-8F56-28E231C46460}"/>
              </a:ext>
            </a:extLst>
          </p:cNvPr>
          <p:cNvSpPr txBox="1"/>
          <p:nvPr/>
        </p:nvSpPr>
        <p:spPr>
          <a:xfrm>
            <a:off x="10645335" y="43269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265606"/>
            <a:ext cx="4253446" cy="34845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540C1-3BC4-BA43-93FD-3CBB574925E2}"/>
              </a:ext>
            </a:extLst>
          </p:cNvPr>
          <p:cNvSpPr txBox="1"/>
          <p:nvPr/>
        </p:nvSpPr>
        <p:spPr>
          <a:xfrm>
            <a:off x="7743825" y="828675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, </a:t>
            </a:r>
            <a:r>
              <a:rPr lang="fr-FR" dirty="0" err="1"/>
              <a:t>metal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 et </a:t>
            </a:r>
            <a:r>
              <a:rPr lang="fr-FR" dirty="0" err="1"/>
              <a:t>cov</a:t>
            </a:r>
            <a:endParaRPr lang="fr-FR" dirty="0"/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(DLA) masqués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blipFill>
                <a:blip r:embed="rId6"/>
                <a:stretch>
                  <a:fillRect l="-1084" t="-9375" r="-271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23FDC-1C3D-FA48-A63A-77578956D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55" y="4105157"/>
            <a:ext cx="6162832" cy="26149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4248CD7-B9C8-8444-B217-2498A189B691}"/>
              </a:ext>
            </a:extLst>
          </p:cNvPr>
          <p:cNvSpPr/>
          <p:nvPr/>
        </p:nvSpPr>
        <p:spPr>
          <a:xfrm>
            <a:off x="3329379" y="4027344"/>
            <a:ext cx="5094514" cy="23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5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𝐌𝐩𝐜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25" y="2289215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échelle standard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597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=−2.32 ±1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blipFill>
                <a:blip r:embed="rId4"/>
                <a:stretch>
                  <a:fillRect l="-1285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) 	</a:t>
                </a:r>
                <a:r>
                  <a:rPr lang="fr-FR" sz="2000" dirty="0">
                    <a:sym typeface="Wingdings" pitchFamily="2" charset="2"/>
                  </a:rPr>
                  <a:t>	</a:t>
                </a:r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blipFill>
                <a:blip r:embed="rId2"/>
                <a:stretch>
                  <a:fillRect l="-819" t="-1096" b="-14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BD52-597C-0249-8D31-5D75C04BB649}"/>
              </a:ext>
            </a:extLst>
          </p:cNvPr>
          <p:cNvSpPr txBox="1"/>
          <p:nvPr/>
        </p:nvSpPr>
        <p:spPr>
          <a:xfrm>
            <a:off x="9080205" y="66985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FGPA : expliquer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1730-E03A-7148-84BF-1E9E01594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951" y="2755604"/>
            <a:ext cx="5393791" cy="40405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679099" y="2901555"/>
                <a:ext cx="11237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099" y="2901555"/>
                <a:ext cx="1123769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E444B6-D068-C448-B3EA-7A5E7550C3D2}"/>
                  </a:ext>
                </a:extLst>
              </p:cNvPr>
              <p:cNvSpPr txBox="1"/>
              <p:nvPr/>
            </p:nvSpPr>
            <p:spPr>
              <a:xfrm>
                <a:off x="8719695" y="3196670"/>
                <a:ext cx="29143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(lissage gaussien)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E444B6-D068-C448-B3EA-7A5E7550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695" y="3196670"/>
                <a:ext cx="2914324" cy="400110"/>
              </a:xfrm>
              <a:prstGeom prst="rect">
                <a:avLst/>
              </a:prstGeom>
              <a:blipFill>
                <a:blip r:embed="rId7"/>
                <a:stretch>
                  <a:fillRect l="-870" t="-3226" r="-435" b="-193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7D7C82D-A46B-514A-B621-72742BF34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588" y="2755604"/>
            <a:ext cx="5479154" cy="40405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8835625" y="3246309"/>
                <a:ext cx="2846805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  <m:sup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lissage gaussien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625" y="3246309"/>
                <a:ext cx="2846805" cy="392415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780628" y="2838904"/>
                <a:ext cx="1076064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628" y="2838904"/>
                <a:ext cx="1076064" cy="425758"/>
              </a:xfrm>
              <a:prstGeom prst="rect">
                <a:avLst/>
              </a:prstGeom>
              <a:blipFill>
                <a:blip r:embed="rId10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49" grpId="1"/>
      <p:bldP spid="26" grpId="0"/>
      <p:bldP spid="26" grpId="1"/>
      <p:bldP spid="25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r>
                  <a:rPr lang="fr-FR" sz="2000" dirty="0"/>
                  <a:t>		Kaiser :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7795541" y="569804"/>
            <a:ext cx="354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r>
                  <a:rPr lang="fr-FR" sz="2200" dirty="0"/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06F77-8534-C143-BCE7-61426ACA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B0825FB-0CFB-CD4C-8FD4-85AF0DC2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55" y="4105157"/>
            <a:ext cx="6162832" cy="26149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F3F4E1-EAF3-D24D-A568-226E6E03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E3BD6-9C6A-B548-AB49-E5C8064E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B7C4-1A62-1B42-B37C-DE110733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blipFill>
                <a:blip r:embed="rId3"/>
                <a:stretch>
                  <a:fillRect l="-1160" t="-8824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FE3FE-CF55-634E-8C73-595ABEBC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2754C-4E00-584D-97BD-883A9C32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eboss-0.3 :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E1EAE-55AD-A641-BBE1-7FCF476C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3" y="2167350"/>
            <a:ext cx="8951595" cy="3716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9003295" y="2363439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DR16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8889357" y="2280213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6F5F0-B9EA-6243-8FFE-7821A16D1451}"/>
              </a:ext>
            </a:extLst>
          </p:cNvPr>
          <p:cNvSpPr txBox="1"/>
          <p:nvPr/>
        </p:nvSpPr>
        <p:spPr>
          <a:xfrm>
            <a:off x="1856402" y="557620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Julianna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/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fr-FR" b="1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b="1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blipFill>
                <a:blip r:embed="rId3"/>
                <a:stretch>
                  <a:fillRect t="-100000" r="-2778" b="-1612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/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blipFill>
                <a:blip r:embed="rId4"/>
                <a:stretch>
                  <a:fillRect l="-7576" t="-110000" b="-16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75969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</a:t>
            </a:r>
            <a:r>
              <a:rPr lang="fr-FR" dirty="0" err="1"/>
              <a:t>eboss-raw</a:t>
            </a:r>
            <a:r>
              <a:rPr lang="fr-FR" dirty="0"/>
              <a:t> et eboss-0.0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eboss-0.0 et eboss-0.2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eboss-0.2 et eboss-0.3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2B44-8F8E-8844-9917-87951884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08" y="3406901"/>
            <a:ext cx="9491329" cy="336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4858738" y="400076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738" y="4000767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2041" t="-5714" r="-4082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9974565" y="401500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565" y="4015003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5FDCB-2E14-BC4A-8C23-320F1E9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74B1A-A6BA-DC45-8160-41D0C4A5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712359" y="2981772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raw</a:t>
            </a:r>
            <a:r>
              <a:rPr lang="fr-FR" dirty="0">
                <a:solidFill>
                  <a:srgbClr val="0070C0"/>
                </a:solidFill>
              </a:rPr>
              <a:t> mocks</a:t>
            </a:r>
          </a:p>
          <a:p>
            <a:r>
              <a:rPr lang="fr-FR" dirty="0">
                <a:solidFill>
                  <a:schemeClr val="accent5"/>
                </a:solidFill>
              </a:rPr>
              <a:t>mocks eboss-0.0</a:t>
            </a:r>
          </a:p>
          <a:p>
            <a:r>
              <a:rPr lang="fr-FR" dirty="0" err="1">
                <a:solidFill>
                  <a:schemeClr val="accent2"/>
                </a:solidFill>
              </a:rPr>
              <a:t>raw</a:t>
            </a:r>
            <a:r>
              <a:rPr lang="fr-FR" dirty="0">
                <a:solidFill>
                  <a:schemeClr val="accent2"/>
                </a:solidFill>
              </a:rPr>
              <a:t> mocks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eboss-0.0</a:t>
                </a: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eboss-0.2</a:t>
                </a:r>
              </a:p>
              <a:p>
                <a:r>
                  <a:rPr lang="fr-FR" dirty="0">
                    <a:solidFill>
                      <a:schemeClr val="accent5"/>
                    </a:solidFill>
                  </a:rPr>
                  <a:t>eboss-0.2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blipFill>
                <a:blip r:embed="rId5"/>
                <a:stretch>
                  <a:fillRect l="-1389" t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0973D-D110-A547-A5B7-07CDA5BD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48333"/>
            <a:ext cx="4646326" cy="329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blipFill>
                <a:blip r:embed="rId8"/>
                <a:stretch>
                  <a:fillRect l="-2242" t="-27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9051402" y="539887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/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=17.6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blipFill>
                <a:blip r:embed="rId10"/>
                <a:stretch>
                  <a:fillRect l="-4274" r="-1709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/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=18.2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blipFill>
                <a:blip r:embed="rId11"/>
                <a:stretch>
                  <a:fillRect l="-4237" r="-1695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/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=18.8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blipFill>
                <a:blip r:embed="rId12"/>
                <a:stretch>
                  <a:fillRect l="-4237" r="-16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/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=19.4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blipFill>
                <a:blip r:embed="rId13"/>
                <a:stretch>
                  <a:fillRect l="-4274" r="-2564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/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blipFill>
                <a:blip r:embed="rId14"/>
                <a:stretch>
                  <a:fillRect l="-5825" r="-2913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D3FB61-9B85-8441-8993-C4CA9B57CF32}"/>
              </a:ext>
            </a:extLst>
          </p:cNvPr>
          <p:cNvSpPr txBox="1"/>
          <p:nvPr/>
        </p:nvSpPr>
        <p:spPr>
          <a:xfrm>
            <a:off x="6353498" y="443461"/>
            <a:ext cx="92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C-G</a:t>
            </a:r>
          </a:p>
          <a:p>
            <a:r>
              <a:rPr lang="fr-FR" dirty="0"/>
              <a:t>Rogers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203BFF-AA83-A449-998F-FE44788CF943}"/>
              </a:ext>
            </a:extLst>
          </p:cNvPr>
          <p:cNvCxnSpPr>
            <a:cxnSpLocks/>
          </p:cNvCxnSpPr>
          <p:nvPr/>
        </p:nvCxnSpPr>
        <p:spPr>
          <a:xfrm>
            <a:off x="7014258" y="637646"/>
            <a:ext cx="35132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C540FE-F904-444B-A436-4B4ED6EDF179}"/>
              </a:ext>
            </a:extLst>
          </p:cNvPr>
          <p:cNvCxnSpPr>
            <a:cxnSpLocks/>
          </p:cNvCxnSpPr>
          <p:nvPr/>
        </p:nvCxnSpPr>
        <p:spPr>
          <a:xfrm>
            <a:off x="7232404" y="912772"/>
            <a:ext cx="437023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blipFill>
                <a:blip r:embed="rId2"/>
                <a:stretch>
                  <a:fillRect l="-1702" t="-1136" r="-5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/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1010" t="-5882" r="-303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/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/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/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742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 DR16 (</a:t>
            </a:r>
            <a:r>
              <a:rPr lang="fr-FR" dirty="0" err="1"/>
              <a:t>mask</a:t>
            </a:r>
            <a:r>
              <a:rPr lang="fr-FR" dirty="0"/>
              <a:t>) et DR16 (no </a:t>
            </a:r>
            <a:r>
              <a:rPr lang="fr-FR" dirty="0" err="1"/>
              <a:t>mask</a:t>
            </a:r>
            <a:r>
              <a:rPr lang="fr-FR" dirty="0"/>
              <a:t>) pas en accord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F3511-D2BF-3240-92AB-23CFA3BB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7153835" y="2218514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1010" t="-5714" r="-303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B5BD1-9B14-E84A-ABFF-38A0A7C1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/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1010" t="-5714" r="-303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/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F7BBA-7CD8-0C45-BDF4-89BD0F1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83256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mocks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QSO, QSO x QSO, HCD x HCD correctes</a:t>
                </a:r>
              </a:p>
              <a:p>
                <a:r>
                  <a:rPr lang="fr-FR" sz="2200" dirty="0"/>
                  <a:t>	- évolution avec z + lignes de visées non parallèles (check)</a:t>
                </a:r>
              </a:p>
              <a:p>
                <a:r>
                  <a:rPr lang="fr-FR" sz="2200" dirty="0"/>
                  <a:t>	- procédure pour ajuster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effective</a:t>
                </a:r>
              </a:p>
              <a:p>
                <a:r>
                  <a:rPr lang="fr-FR" sz="2000" dirty="0"/>
                  <a:t>	- prédiction des mocks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systématiques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blipFill>
                <a:blip r:embed="rId2"/>
                <a:stretch>
                  <a:fillRect l="-416" t="-5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6071A-5276-164A-A294-A867BF45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9EA22-0D3F-9E40-B034-81BA7286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89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L’analyse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Corriger problème du P</a:t>
                </a:r>
                <a:r>
                  <a:rPr lang="fr-FR" sz="2000" baseline="30000" dirty="0"/>
                  <a:t>1D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891083"/>
              </a:xfrm>
              <a:prstGeom prst="rect">
                <a:avLst/>
              </a:prstGeom>
              <a:blipFill>
                <a:blip r:embed="rId2"/>
                <a:stretch>
                  <a:fillRect l="-786" t="-518" b="-15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0A2698-C3AA-F54E-AEB8-C034A164BEB9}"/>
              </a:ext>
            </a:extLst>
          </p:cNvPr>
          <p:cNvSpPr txBox="1"/>
          <p:nvPr/>
        </p:nvSpPr>
        <p:spPr>
          <a:xfrm>
            <a:off x="10198085" y="284501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spare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5F71-FDCE-4D4F-8621-63BE5991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8A0CB-969D-6C40-BD82-FA22532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30083</TotalTime>
  <Words>4132</Words>
  <Application>Microsoft Macintosh PowerPoint</Application>
  <PresentationFormat>Widescreen</PresentationFormat>
  <Paragraphs>1003</Paragraphs>
  <Slides>75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258</cp:revision>
  <cp:lastPrinted>2020-08-28T09:40:02Z</cp:lastPrinted>
  <dcterms:created xsi:type="dcterms:W3CDTF">2020-08-26T13:11:42Z</dcterms:created>
  <dcterms:modified xsi:type="dcterms:W3CDTF">2020-09-16T10:45:18Z</dcterms:modified>
</cp:coreProperties>
</file>